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35" r:id="rId5"/>
    <p:sldId id="529" r:id="rId6"/>
    <p:sldId id="530" r:id="rId7"/>
    <p:sldId id="531" r:id="rId8"/>
    <p:sldId id="521" r:id="rId9"/>
    <p:sldId id="532" r:id="rId10"/>
    <p:sldId id="533" r:id="rId11"/>
    <p:sldId id="534" r:id="rId12"/>
    <p:sldId id="269" r:id="rId13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7" autoAdjust="0"/>
    <p:restoredTop sz="97266" autoAdjust="0"/>
  </p:normalViewPr>
  <p:slideViewPr>
    <p:cSldViewPr>
      <p:cViewPr varScale="1">
        <p:scale>
          <a:sx n="52" d="100"/>
          <a:sy n="52" d="100"/>
        </p:scale>
        <p:origin x="1014" y="8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t>2021-07-02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3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959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4220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154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779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3500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8147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3561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latin typeface="Calibri" panose="020F0502020204030204" pitchFamily="34" charset="0"/>
              </a:rPr>
              <a:t>Slajd końcowy.</a:t>
            </a:r>
            <a:r>
              <a:rPr lang="pl-PL" baseline="0" dirty="0">
                <a:latin typeface="Calibri" panose="020F0502020204030204" pitchFamily="34" charset="0"/>
              </a:rPr>
              <a:t> Treść pozdrowienia można zmienić </a:t>
            </a:r>
            <a:r>
              <a:rPr lang="pl-PL" dirty="0">
                <a:latin typeface="Calibri" panose="020F0502020204030204" pitchFamily="34" charset="0"/>
              </a:rPr>
              <a:t>we wzorcu: górne menu „Widok” &gt; „Wzorzec slajdów”. </a:t>
            </a:r>
            <a:r>
              <a:rPr lang="pl-PL" baseline="0" dirty="0">
                <a:latin typeface="Calibri" panose="020F0502020204030204" pitchFamily="34" charset="0"/>
              </a:rPr>
              <a:t>Elementy graficzne („chorągiewki”) i logo ZUS są stałymi elementami szablonu i nie podlegają modyfikacji. Prosimy o zachowanie zastosowanej czcionki Calibri. </a:t>
            </a: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6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268289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Miejsce i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00" y="8683200"/>
            <a:ext cx="2560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64" y="6586760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Imię i nazwisko prelegenta 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7060008" y="5003675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sp>
        <p:nvSpPr>
          <p:cNvPr id="23" name="Shape 35"/>
          <p:cNvSpPr/>
          <p:nvPr userDrawn="1"/>
        </p:nvSpPr>
        <p:spPr>
          <a:xfrm>
            <a:off x="7192764" y="4423220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5" name="Tytuł 1"/>
          <p:cNvSpPr>
            <a:spLocks noGrp="1"/>
          </p:cNvSpPr>
          <p:nvPr>
            <p:ph type="title" hasCustomPrompt="1"/>
          </p:nvPr>
        </p:nvSpPr>
        <p:spPr>
          <a:xfrm>
            <a:off x="7042248" y="1060376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/>
              <a:t>Tutaj proszę wpisać tytuł prezentacji</a:t>
            </a:r>
          </a:p>
        </p:txBody>
      </p:sp>
      <p:sp>
        <p:nvSpPr>
          <p:cNvPr id="26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77901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45387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364632"/>
            <a:ext cx="5508776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212504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Elektroniczne zwolnienia lekarskie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8640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78045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364632"/>
            <a:ext cx="5473302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2" name="pole tekstowe 1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358335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/>
              <a:t>Tytuł slajdu</a:t>
            </a:r>
            <a:br>
              <a:rPr lang="pl-PL" dirty="0"/>
            </a:br>
            <a:r>
              <a:rPr lang="pl-PL" dirty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534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804792"/>
            <a:ext cx="5508776" cy="35283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932584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5121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/>
              <a:t>Tytuł </a:t>
            </a:r>
            <a:br>
              <a:rPr lang="pl-PL" dirty="0"/>
            </a:br>
            <a:r>
              <a:rPr lang="pl-PL" dirty="0"/>
              <a:t>slajdu 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57254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01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Tytuł sekcji (najlepiej wpisać w „Widoku wzorca” do układu slajdu dla każdej sekcji) 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829279" y="83995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033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17573"/>
            <a:ext cx="1094521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Dziękuję za uwagę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1" y="1270002"/>
            <a:ext cx="11099800" cy="72136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Treść - poziom 1</a:t>
            </a:r>
          </a:p>
          <a:p>
            <a:pPr lvl="1">
              <a:defRPr sz="1800"/>
            </a:pPr>
            <a:r>
              <a:rPr sz="3600"/>
              <a:t>Treść - poziom 2</a:t>
            </a:r>
          </a:p>
          <a:p>
            <a:pPr lvl="2">
              <a:defRPr sz="1800"/>
            </a:pPr>
            <a:r>
              <a:rPr sz="3600"/>
              <a:t>Treść - poziom 3</a:t>
            </a:r>
          </a:p>
          <a:p>
            <a:pPr lvl="3">
              <a:defRPr sz="1800"/>
            </a:pPr>
            <a:r>
              <a:rPr sz="3600"/>
              <a:t>Treść - poziom 4</a:t>
            </a:r>
          </a:p>
          <a:p>
            <a:pPr lvl="4">
              <a:defRPr sz="1800"/>
            </a:pPr>
            <a:r>
              <a:rPr sz="3600"/>
              <a:t>Treść - poziom 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Imię i nazwisko prelegenta </a:t>
            </a:r>
          </a:p>
          <a:p>
            <a:pPr lvl="0"/>
            <a:r>
              <a:rPr lang="pl-PL" dirty="0"/>
              <a:t>Stanowisko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616700" y="415232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/>
              <a:t>Tutaj proszę wpisać tytuł prezentacji</a:t>
            </a:r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141593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7" r:id="rId3"/>
    <p:sldLayoutId id="2147483656" r:id="rId4"/>
    <p:sldLayoutId id="2147483654" r:id="rId5"/>
    <p:sldLayoutId id="2147483651" r:id="rId6"/>
    <p:sldLayoutId id="2147483655" r:id="rId7"/>
    <p:sldLayoutId id="2147483659" r:id="rId8"/>
    <p:sldLayoutId id="2147483660" r:id="rId9"/>
  </p:sldLayoutIdLst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ot@zus.p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s.p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lipiec 2021 </a:t>
            </a:r>
            <a:r>
              <a:rPr lang="pl-PL" dirty="0"/>
              <a:t>r.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74408" y="1780456"/>
            <a:ext cx="5832648" cy="3667526"/>
          </a:xfrm>
        </p:spPr>
        <p:txBody>
          <a:bodyPr/>
          <a:lstStyle/>
          <a:p>
            <a:r>
              <a:rPr lang="pl-PL" sz="4400" dirty="0"/>
              <a:t>Rządowy program Dobry Start </a:t>
            </a:r>
            <a:br>
              <a:rPr lang="pl-PL" sz="4400" dirty="0"/>
            </a:b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/>
              <a:t>obsługa w ZUS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Oddział ZUS </a:t>
            </a:r>
            <a:r>
              <a:rPr lang="pl-PL" dirty="0"/>
              <a:t>w </a:t>
            </a:r>
            <a:r>
              <a:rPr lang="pl-PL" dirty="0" smtClean="0"/>
              <a:t>Częstochowie</a:t>
            </a:r>
            <a:endParaRPr lang="pl-PL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6286376" y="1233740"/>
            <a:ext cx="5279856" cy="1986876"/>
          </a:xfrm>
          <a:prstGeom prst="rect">
            <a:avLst/>
          </a:prstGeom>
        </p:spPr>
        <p:txBody>
          <a:bodyPr/>
          <a:lstStyle>
            <a:lvl1pPr algn="l" defTabSz="584200" eaLnBrk="1" hangingPunct="1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  <a:sym typeface="Helvetica Light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pl-PL" sz="5400" dirty="0"/>
              <a:t/>
            </a:r>
            <a:br>
              <a:rPr lang="pl-PL" sz="5400" dirty="0"/>
            </a:br>
            <a:endParaRPr lang="pl-PL" sz="5400" dirty="0"/>
          </a:p>
          <a:p>
            <a:endParaRPr lang="pl-PL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425FAC1F-ACBF-4167-B4A5-36E945852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2500536"/>
            <a:ext cx="5264033" cy="25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7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58707" y="6028928"/>
            <a:ext cx="2798559" cy="504056"/>
            <a:chOff x="8527589" y="2206042"/>
            <a:chExt cx="2798559" cy="1898418"/>
          </a:xfrm>
        </p:grpSpPr>
        <p:sp>
          <p:nvSpPr>
            <p:cNvPr id="10" name="Prostokąt 9"/>
            <p:cNvSpPr/>
            <p:nvPr/>
          </p:nvSpPr>
          <p:spPr>
            <a:xfrm>
              <a:off x="8527589" y="2206042"/>
              <a:ext cx="2798559" cy="1898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527589" y="2206042"/>
              <a:ext cx="1839237" cy="189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2400" kern="1200" dirty="0">
                <a:ln>
                  <a:noFill/>
                </a:ln>
                <a:solidFill>
                  <a:srgbClr val="00277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862497" y="844352"/>
            <a:ext cx="11809312" cy="936104"/>
          </a:xfrm>
        </p:spPr>
        <p:txBody>
          <a:bodyPr>
            <a:noAutofit/>
          </a:bodyPr>
          <a:lstStyle/>
          <a:p>
            <a:r>
              <a:rPr lang="pl-PL" sz="3600" dirty="0"/>
              <a:t>Gdzie złożyć wniosek o świadczenie Dobry Start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8A0156F9-1E21-477E-A997-8D7080D70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482" y="2870439"/>
            <a:ext cx="1695835" cy="46166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4A242ABE-20DD-4DCA-BD04-20CFA4438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5253" y="2001747"/>
            <a:ext cx="1640295" cy="85231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866E4F36-7A15-46BF-8605-143599B07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080" y="6526335"/>
            <a:ext cx="1351484" cy="80396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641D75F8-70A5-4E87-AF68-A7426BB38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2823" y="5156270"/>
            <a:ext cx="1935870" cy="43831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540E272-436E-4761-986A-A9CB3F4FB8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5542" y="4481092"/>
            <a:ext cx="1729711" cy="469898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="" xmlns:a16="http://schemas.microsoft.com/office/drawing/2014/main" id="{8E6F6CA5-1B40-4895-A63A-DCBB1122CF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0470" y="5817340"/>
            <a:ext cx="1979854" cy="423175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AB86E240-B92F-404C-8666-36D0A1B4C4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0359" y="5695734"/>
            <a:ext cx="1450185" cy="666387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="" xmlns:a16="http://schemas.microsoft.com/office/drawing/2014/main" id="{6871107F-2A1B-4AB6-95EF-7370932C09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23254" y="5817339"/>
            <a:ext cx="1570878" cy="423175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="" xmlns:a16="http://schemas.microsoft.com/office/drawing/2014/main" id="{0F94202C-B04F-4249-ABCF-3FE14A8146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5039" y="4465104"/>
            <a:ext cx="2081480" cy="528718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="" xmlns:a16="http://schemas.microsoft.com/office/drawing/2014/main" id="{239A5970-94CD-4CC5-BD48-1BBE8DD675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6104" y="6436463"/>
            <a:ext cx="1313768" cy="804914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="" xmlns:a16="http://schemas.microsoft.com/office/drawing/2014/main" id="{3EF8EBE4-08AB-423B-98F7-FF5CE8CDD9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02178" y="4507389"/>
            <a:ext cx="1471224" cy="417303"/>
          </a:xfrm>
          <a:prstGeom prst="rect">
            <a:avLst/>
          </a:prstGeom>
        </p:spPr>
      </p:pic>
      <p:pic>
        <p:nvPicPr>
          <p:cNvPr id="1025" name="Obraz 1024">
            <a:extLst>
              <a:ext uri="{FF2B5EF4-FFF2-40B4-BE49-F238E27FC236}">
                <a16:creationId xmlns="" xmlns:a16="http://schemas.microsoft.com/office/drawing/2014/main" id="{5C858E37-95C1-4492-991E-DDEBC19D4C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06256" y="4490461"/>
            <a:ext cx="1470318" cy="478005"/>
          </a:xfrm>
          <a:prstGeom prst="rect">
            <a:avLst/>
          </a:prstGeom>
        </p:spPr>
      </p:pic>
      <p:pic>
        <p:nvPicPr>
          <p:cNvPr id="1030" name="Obraz 1029">
            <a:extLst>
              <a:ext uri="{FF2B5EF4-FFF2-40B4-BE49-F238E27FC236}">
                <a16:creationId xmlns="" xmlns:a16="http://schemas.microsoft.com/office/drawing/2014/main" id="{40396963-6942-4283-B90E-500F7C8CF6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83980" y="6393050"/>
            <a:ext cx="977686" cy="980657"/>
          </a:xfrm>
          <a:prstGeom prst="rect">
            <a:avLst/>
          </a:prstGeom>
        </p:spPr>
      </p:pic>
      <p:pic>
        <p:nvPicPr>
          <p:cNvPr id="1038" name="Obraz 1037">
            <a:extLst>
              <a:ext uri="{FF2B5EF4-FFF2-40B4-BE49-F238E27FC236}">
                <a16:creationId xmlns="" xmlns:a16="http://schemas.microsoft.com/office/drawing/2014/main" id="{13EDE593-43AE-4D89-9439-47F8329BFB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46356" y="7617085"/>
            <a:ext cx="2248081" cy="632898"/>
          </a:xfrm>
          <a:prstGeom prst="rect">
            <a:avLst/>
          </a:prstGeom>
        </p:spPr>
      </p:pic>
      <p:pic>
        <p:nvPicPr>
          <p:cNvPr id="1040" name="Obraz 1039">
            <a:extLst>
              <a:ext uri="{FF2B5EF4-FFF2-40B4-BE49-F238E27FC236}">
                <a16:creationId xmlns="" xmlns:a16="http://schemas.microsoft.com/office/drawing/2014/main" id="{F0AC02DC-AD01-4DD9-8F3E-59F34D22E0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3014" y="6436326"/>
            <a:ext cx="905491" cy="893832"/>
          </a:xfrm>
          <a:prstGeom prst="rect">
            <a:avLst/>
          </a:prstGeom>
        </p:spPr>
      </p:pic>
      <p:pic>
        <p:nvPicPr>
          <p:cNvPr id="1042" name="Obraz 1041">
            <a:extLst>
              <a:ext uri="{FF2B5EF4-FFF2-40B4-BE49-F238E27FC236}">
                <a16:creationId xmlns="" xmlns:a16="http://schemas.microsoft.com/office/drawing/2014/main" id="{056F701D-2271-4923-BC0D-481809CC6C5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38228" y="5657585"/>
            <a:ext cx="1912661" cy="627037"/>
          </a:xfrm>
          <a:prstGeom prst="rect">
            <a:avLst/>
          </a:prstGeom>
        </p:spPr>
      </p:pic>
      <p:pic>
        <p:nvPicPr>
          <p:cNvPr id="1044" name="Obraz 1043">
            <a:extLst>
              <a:ext uri="{FF2B5EF4-FFF2-40B4-BE49-F238E27FC236}">
                <a16:creationId xmlns="" xmlns:a16="http://schemas.microsoft.com/office/drawing/2014/main" id="{6E4D1EDB-02CE-48F6-9815-CEFEB2278BD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55907" y="5181882"/>
            <a:ext cx="2089275" cy="387087"/>
          </a:xfrm>
          <a:prstGeom prst="rect">
            <a:avLst/>
          </a:prstGeom>
        </p:spPr>
      </p:pic>
      <p:pic>
        <p:nvPicPr>
          <p:cNvPr id="1046" name="Obraz 1045">
            <a:extLst>
              <a:ext uri="{FF2B5EF4-FFF2-40B4-BE49-F238E27FC236}">
                <a16:creationId xmlns="" xmlns:a16="http://schemas.microsoft.com/office/drawing/2014/main" id="{3C1DCB4E-6314-4372-BDD6-31A3C07771A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88649" y="5181882"/>
            <a:ext cx="2400300" cy="36195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="" xmlns:a16="http://schemas.microsoft.com/office/drawing/2014/main" id="{2A813B13-F3D3-4052-83DF-F13354C0119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8088" y="4154478"/>
            <a:ext cx="3695893" cy="1816625"/>
          </a:xfrm>
          <a:prstGeom prst="rect">
            <a:avLst/>
          </a:prstGeom>
        </p:spPr>
      </p:pic>
      <p:sp>
        <p:nvSpPr>
          <p:cNvPr id="27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4064709" y="2360816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62240" y="2131779"/>
            <a:ext cx="6246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b="1" dirty="0">
                <a:solidFill>
                  <a:schemeClr val="tx1"/>
                </a:solidFill>
              </a:rPr>
              <a:t>przez portal Platformy Usług Elektronicznych (PUE) ZUS</a:t>
            </a:r>
          </a:p>
        </p:txBody>
      </p:sp>
      <p:sp>
        <p:nvSpPr>
          <p:cNvPr id="4" name="Prostokąt 3"/>
          <p:cNvSpPr/>
          <p:nvPr/>
        </p:nvSpPr>
        <p:spPr>
          <a:xfrm>
            <a:off x="5069417" y="3642788"/>
            <a:ext cx="6502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l-PL" sz="2800" b="1" dirty="0">
                <a:solidFill>
                  <a:schemeClr val="tx1"/>
                </a:solidFill>
              </a:rPr>
              <a:t>przez bankowość elektroniczną*</a:t>
            </a:r>
          </a:p>
        </p:txBody>
      </p:sp>
      <p:sp>
        <p:nvSpPr>
          <p:cNvPr id="30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4064708" y="3700643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62240" y="7529308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b="1" dirty="0">
                <a:solidFill>
                  <a:schemeClr val="tx1"/>
                </a:solidFill>
              </a:rPr>
              <a:t>przez portal </a:t>
            </a:r>
            <a:r>
              <a:rPr lang="pl-PL" sz="2800" b="1" dirty="0" err="1">
                <a:solidFill>
                  <a:schemeClr val="tx1"/>
                </a:solidFill>
              </a:rPr>
              <a:t>emp@tia</a:t>
            </a:r>
            <a:r>
              <a:rPr lang="pl-PL" sz="2800" b="1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32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4198144" y="7580559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8075451" y="8502432"/>
            <a:ext cx="4815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b="1" dirty="0">
                <a:solidFill>
                  <a:schemeClr val="tx1"/>
                </a:solidFill>
              </a:rPr>
              <a:t>*możliwość tylko dla rodziców</a:t>
            </a:r>
          </a:p>
        </p:txBody>
      </p:sp>
    </p:spTree>
    <p:extLst>
      <p:ext uri="{BB962C8B-B14F-4D97-AF65-F5344CB8AC3E}">
        <p14:creationId xmlns:p14="http://schemas.microsoft.com/office/powerpoint/2010/main" val="114621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58707" y="6028928"/>
            <a:ext cx="2798559" cy="504056"/>
            <a:chOff x="8527589" y="2206042"/>
            <a:chExt cx="2798559" cy="1898418"/>
          </a:xfrm>
        </p:grpSpPr>
        <p:sp>
          <p:nvSpPr>
            <p:cNvPr id="10" name="Prostokąt 9"/>
            <p:cNvSpPr/>
            <p:nvPr/>
          </p:nvSpPr>
          <p:spPr>
            <a:xfrm>
              <a:off x="8527589" y="2206042"/>
              <a:ext cx="2798559" cy="1898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527589" y="2206042"/>
              <a:ext cx="1839237" cy="189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2400" kern="1200" dirty="0">
                <a:ln>
                  <a:noFill/>
                </a:ln>
                <a:solidFill>
                  <a:srgbClr val="00277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830253" y="916360"/>
            <a:ext cx="11809312" cy="936104"/>
          </a:xfrm>
        </p:spPr>
        <p:txBody>
          <a:bodyPr>
            <a:noAutofit/>
          </a:bodyPr>
          <a:lstStyle/>
          <a:p>
            <a:r>
              <a:rPr lang="pl-PL" sz="3600" dirty="0"/>
              <a:t>Informacje o świadczeniu Dobry Start na PUE ZUS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2A813B13-F3D3-4052-83DF-F13354C01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52" y="4074330"/>
            <a:ext cx="3017167" cy="1483014"/>
          </a:xfrm>
          <a:prstGeom prst="rect">
            <a:avLst/>
          </a:prstGeom>
        </p:spPr>
      </p:pic>
      <p:sp>
        <p:nvSpPr>
          <p:cNvPr id="13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4126136" y="3310575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4126135" y="7404340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4126136" y="5259803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13768" y="2140496"/>
            <a:ext cx="12055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b="1" dirty="0">
                <a:solidFill>
                  <a:schemeClr val="tx1"/>
                </a:solidFill>
              </a:rPr>
              <a:t>Komunikacja w sprawie wniosku o świadczenie tylko na portalu PUE ZUS</a:t>
            </a:r>
          </a:p>
        </p:txBody>
      </p:sp>
      <p:sp>
        <p:nvSpPr>
          <p:cNvPr id="4" name="Prostokąt 3"/>
          <p:cNvSpPr/>
          <p:nvPr/>
        </p:nvSpPr>
        <p:spPr>
          <a:xfrm>
            <a:off x="5152287" y="2676546"/>
            <a:ext cx="65024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l-PL" sz="2800" dirty="0">
                <a:solidFill>
                  <a:schemeClr val="tx1"/>
                </a:solidFill>
              </a:rPr>
              <a:t>informacje na temat wniosku i jego obsługi (status obsługi, szczegółowe informacje dot. świadczenia w kontekście dziecka, którego dotyczył wniosek)</a:t>
            </a:r>
          </a:p>
        </p:txBody>
      </p:sp>
      <p:sp>
        <p:nvSpPr>
          <p:cNvPr id="5" name="Prostokąt 4"/>
          <p:cNvSpPr/>
          <p:nvPr/>
        </p:nvSpPr>
        <p:spPr>
          <a:xfrm>
            <a:off x="5152287" y="4607113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dirty="0">
                <a:solidFill>
                  <a:schemeClr val="tx1"/>
                </a:solidFill>
              </a:rPr>
              <a:t>korespondencja z ZUS w sprawie wniosku o świadczenie (wezwanie do uzupełnienia wniosku lub załączników, informacja o przyznaniu świadczenia, decyzja odmawiająca przyznania świadczenia)</a:t>
            </a:r>
          </a:p>
        </p:txBody>
      </p:sp>
      <p:sp>
        <p:nvSpPr>
          <p:cNvPr id="6" name="Prostokąt 5"/>
          <p:cNvSpPr/>
          <p:nvPr/>
        </p:nvSpPr>
        <p:spPr>
          <a:xfrm>
            <a:off x="5152287" y="6848493"/>
            <a:ext cx="68947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dirty="0">
                <a:solidFill>
                  <a:schemeClr val="tx1"/>
                </a:solidFill>
              </a:rPr>
              <a:t>czynności związane z postępowaniami wyjaśniającymi (przesłanie brakującego załącznika, wycofanie wniosku, odwołanie od decyzji)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05086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58707" y="6028928"/>
            <a:ext cx="2798559" cy="504056"/>
            <a:chOff x="8527589" y="2206042"/>
            <a:chExt cx="2798559" cy="1898418"/>
          </a:xfrm>
        </p:grpSpPr>
        <p:sp>
          <p:nvSpPr>
            <p:cNvPr id="10" name="Prostokąt 9"/>
            <p:cNvSpPr/>
            <p:nvPr/>
          </p:nvSpPr>
          <p:spPr>
            <a:xfrm>
              <a:off x="8527589" y="2206042"/>
              <a:ext cx="2798559" cy="1898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527589" y="2206042"/>
              <a:ext cx="1839237" cy="189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2400" kern="1200" dirty="0">
                <a:ln>
                  <a:noFill/>
                </a:ln>
                <a:solidFill>
                  <a:srgbClr val="00277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830253" y="916360"/>
            <a:ext cx="11809312" cy="936104"/>
          </a:xfrm>
        </p:spPr>
        <p:txBody>
          <a:bodyPr>
            <a:noAutofit/>
          </a:bodyPr>
          <a:lstStyle/>
          <a:p>
            <a:r>
              <a:rPr lang="pl-PL" sz="3600" dirty="0"/>
              <a:t>Profil na portalu PUE ZUS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2A813B13-F3D3-4052-83DF-F13354C01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8" y="3910010"/>
            <a:ext cx="4823649" cy="2370946"/>
          </a:xfrm>
          <a:prstGeom prst="rect">
            <a:avLst/>
          </a:prstGeom>
        </p:spPr>
      </p:pic>
      <p:sp>
        <p:nvSpPr>
          <p:cNvPr id="13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5699970" y="4518296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5699969" y="2869822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5699970" y="6235443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6521819" y="5922584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dirty="0">
                <a:solidFill>
                  <a:schemeClr val="tx1"/>
                </a:solidFill>
              </a:rPr>
              <a:t>osoba, która złoży wniosek o świadczenie Dobry Start przez bankowość elektroniczną lub portal </a:t>
            </a:r>
            <a:r>
              <a:rPr lang="pl-PL" sz="2800" dirty="0" err="1">
                <a:solidFill>
                  <a:schemeClr val="tx1"/>
                </a:solidFill>
              </a:rPr>
              <a:t>Emp@tia</a:t>
            </a:r>
            <a:r>
              <a:rPr lang="pl-PL" sz="2800" dirty="0">
                <a:solidFill>
                  <a:schemeClr val="tx1"/>
                </a:solidFill>
              </a:rPr>
              <a:t> będzie miała założony swój profil na portalu PUE ZUS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6507689" y="2094128"/>
            <a:ext cx="5649664" cy="18158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l"/>
            <a:r>
              <a:rPr lang="pl-PL" sz="2800" dirty="0">
                <a:solidFill>
                  <a:schemeClr val="tx1"/>
                </a:solidFill>
              </a:rPr>
              <a:t>można założyć przez Internet – za pomocą bankowości elektronicznej (wybrane banki), login.gov, podpisu kwalifikowanego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6555595" y="4123339"/>
            <a:ext cx="5649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dirty="0">
                <a:solidFill>
                  <a:schemeClr val="tx1"/>
                </a:solidFill>
              </a:rPr>
              <a:t>można założyć w placówce ZUS lub podczas dyżuru pracownika ZUS w innej instytucji</a:t>
            </a:r>
          </a:p>
        </p:txBody>
      </p:sp>
    </p:spTree>
    <p:extLst>
      <p:ext uri="{BB962C8B-B14F-4D97-AF65-F5344CB8AC3E}">
        <p14:creationId xmlns:p14="http://schemas.microsoft.com/office/powerpoint/2010/main" val="181954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58707" y="6028928"/>
            <a:ext cx="2798559" cy="504056"/>
            <a:chOff x="8527589" y="2206042"/>
            <a:chExt cx="2798559" cy="1898418"/>
          </a:xfrm>
        </p:grpSpPr>
        <p:sp>
          <p:nvSpPr>
            <p:cNvPr id="10" name="Prostokąt 9"/>
            <p:cNvSpPr/>
            <p:nvPr/>
          </p:nvSpPr>
          <p:spPr>
            <a:xfrm>
              <a:off x="8527589" y="2206042"/>
              <a:ext cx="2798559" cy="1898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527589" y="2206042"/>
              <a:ext cx="1839237" cy="189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2400" kern="1200" dirty="0">
                <a:ln>
                  <a:noFill/>
                </a:ln>
                <a:solidFill>
                  <a:srgbClr val="00277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862497" y="844352"/>
            <a:ext cx="11809312" cy="936104"/>
          </a:xfrm>
        </p:spPr>
        <p:txBody>
          <a:bodyPr>
            <a:noAutofit/>
          </a:bodyPr>
          <a:lstStyle/>
          <a:p>
            <a:pPr lvl="0"/>
            <a:r>
              <a:rPr lang="pl-PL" sz="3600" dirty="0"/>
              <a:t>Kreator wniosku dobry start na portalu PUE ZUS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97E3632A-BACE-4CC7-8CD2-CC1134149FAD}"/>
              </a:ext>
            </a:extLst>
          </p:cNvPr>
          <p:cNvSpPr txBox="1"/>
          <p:nvPr/>
        </p:nvSpPr>
        <p:spPr>
          <a:xfrm>
            <a:off x="1029792" y="2339677"/>
            <a:ext cx="11028619" cy="42165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just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Kreator wniosku dobry start na portalu PUE ZUS:</a:t>
            </a:r>
          </a:p>
          <a:p>
            <a:pPr marL="0" marR="0" indent="0" algn="just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285750" lvl="3" indent="-285750" algn="just" rtl="0" latinLnBrk="1" hangingPunct="0">
              <a:buFont typeface="Wingdings" panose="05000000000000000000" pitchFamily="2" charset="2"/>
              <a:buChar char="ü"/>
            </a:pPr>
            <a:r>
              <a:rPr kumimoji="0" lang="pl-PL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umożliwi klientowi wybór właściwego dla niego wniosku:</a:t>
            </a:r>
          </a:p>
          <a:p>
            <a:pPr lvl="8" indent="0" algn="just" rtl="0" latinLnBrk="1" hangingPunct="0"/>
            <a:endParaRPr lang="pl-PL" sz="2000" dirty="0">
              <a:solidFill>
                <a:schemeClr val="tx1"/>
              </a:solidFill>
            </a:endParaRPr>
          </a:p>
          <a:p>
            <a:pPr lvl="8" indent="0" algn="just" rtl="0" latinLnBrk="1" hangingPunct="0"/>
            <a:r>
              <a:rPr lang="pl-PL" sz="2000" b="1" dirty="0">
                <a:solidFill>
                  <a:schemeClr val="tx1"/>
                </a:solidFill>
              </a:rPr>
              <a:t>	</a:t>
            </a:r>
            <a:r>
              <a:rPr lang="pl-PL" sz="2000" b="1" dirty="0">
                <a:solidFill>
                  <a:srgbClr val="00B050"/>
                </a:solidFill>
              </a:rPr>
              <a:t>DS-R</a:t>
            </a:r>
            <a:r>
              <a:rPr lang="pl-PL" sz="2000" dirty="0">
                <a:solidFill>
                  <a:schemeClr val="tx1"/>
                </a:solidFill>
              </a:rPr>
              <a:t> - dla rodziców </a:t>
            </a:r>
          </a:p>
          <a:p>
            <a:pPr lvl="8" indent="0" algn="just" rtl="0" latinLnBrk="1" hangingPunct="0"/>
            <a:r>
              <a:rPr kumimoji="0" lang="pl-PL" sz="2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	</a:t>
            </a:r>
            <a:r>
              <a:rPr kumimoji="0" lang="pl-PL" sz="20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DS-O</a:t>
            </a:r>
            <a:r>
              <a:rPr kumimoji="0" lang="pl-PL" sz="2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- dla osoby sprawującej pieczę nad dzieckiem/opiekuna prawnego/opiekuna faktycznego</a:t>
            </a:r>
          </a:p>
          <a:p>
            <a:pPr lvl="8" indent="0" algn="just" rtl="0" latinLnBrk="1" hangingPunct="0"/>
            <a:r>
              <a:rPr lang="pl-PL" sz="2000" dirty="0">
                <a:solidFill>
                  <a:schemeClr val="tx1"/>
                </a:solidFill>
              </a:rPr>
              <a:t>	</a:t>
            </a:r>
            <a:r>
              <a:rPr lang="pl-PL" sz="2000" b="1" dirty="0">
                <a:solidFill>
                  <a:srgbClr val="00B050"/>
                </a:solidFill>
              </a:rPr>
              <a:t>DS-S</a:t>
            </a:r>
            <a:r>
              <a:rPr kumimoji="0" lang="pl-PL" sz="2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- dla osoby uczącej się/usamodzielnianej</a:t>
            </a:r>
          </a:p>
          <a:p>
            <a:pPr lvl="8" indent="0" algn="just" rtl="0" latinLnBrk="1" hangingPunct="0"/>
            <a:r>
              <a:rPr lang="pl-PL" sz="2000" dirty="0">
                <a:solidFill>
                  <a:schemeClr val="tx1"/>
                </a:solidFill>
              </a:rPr>
              <a:t>	</a:t>
            </a:r>
            <a:r>
              <a:rPr lang="pl-PL" sz="2000" b="1" dirty="0">
                <a:solidFill>
                  <a:srgbClr val="00B050"/>
                </a:solidFill>
              </a:rPr>
              <a:t>DS-D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kumimoji="0" lang="pl-PL" sz="2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-</a:t>
            </a:r>
            <a:r>
              <a:rPr lang="pl-PL" sz="2000" dirty="0">
                <a:solidFill>
                  <a:schemeClr val="tx1"/>
                </a:solidFill>
              </a:rPr>
              <a:t> dla dyrektora placówki opiekuńczo-wychowawczej/opiekuńczo-terapeutycznej </a:t>
            </a:r>
          </a:p>
          <a:p>
            <a:pPr lvl="8" indent="0" algn="just" rtl="0" latinLnBrk="1" hangingPunct="0"/>
            <a:endParaRPr kumimoji="0" lang="pl-PL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342900" lvl="8" indent="-342900" algn="just" rtl="0" latinLnBrk="1" hangingPunct="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1"/>
                </a:solidFill>
              </a:rPr>
              <a:t>poprowadzi klienta krok po kroku, </a:t>
            </a:r>
            <a:r>
              <a:rPr lang="pl-PL" sz="2000" dirty="0" smtClean="0">
                <a:solidFill>
                  <a:schemeClr val="tx1"/>
                </a:solidFill>
              </a:rPr>
              <a:t>jak </a:t>
            </a:r>
            <a:r>
              <a:rPr lang="pl-PL" sz="2000" dirty="0">
                <a:solidFill>
                  <a:schemeClr val="tx1"/>
                </a:solidFill>
              </a:rPr>
              <a:t>prawidłowo </a:t>
            </a:r>
            <a:r>
              <a:rPr lang="pl-PL" sz="2000" dirty="0" smtClean="0">
                <a:solidFill>
                  <a:schemeClr val="tx1"/>
                </a:solidFill>
              </a:rPr>
              <a:t>wypełnić </a:t>
            </a:r>
            <a:r>
              <a:rPr lang="pl-PL" sz="2000" dirty="0">
                <a:solidFill>
                  <a:schemeClr val="tx1"/>
                </a:solidFill>
              </a:rPr>
              <a:t>wniosek np. podpowie, które pola </a:t>
            </a:r>
            <a:r>
              <a:rPr lang="pl-PL" sz="2000" dirty="0" smtClean="0">
                <a:solidFill>
                  <a:schemeClr val="tx1"/>
                </a:solidFill>
              </a:rPr>
              <a:t>należy wypełnić obowiązkowo</a:t>
            </a:r>
            <a:endParaRPr lang="pl-PL" sz="2000" dirty="0">
              <a:solidFill>
                <a:schemeClr val="tx1"/>
              </a:solidFill>
            </a:endParaRPr>
          </a:p>
          <a:p>
            <a:pPr lvl="8" indent="0" algn="just" rtl="0" latinLnBrk="1" hangingPunct="0"/>
            <a:endParaRPr lang="pl-PL" sz="2000" dirty="0">
              <a:solidFill>
                <a:schemeClr val="tx1"/>
              </a:solidFill>
            </a:endParaRPr>
          </a:p>
          <a:p>
            <a:pPr lvl="8" indent="0" algn="just" rtl="0" latinLnBrk="1" hangingPunct="0"/>
            <a:endParaRPr lang="pl-PL" sz="2000" dirty="0">
              <a:solidFill>
                <a:schemeClr val="tx1"/>
              </a:solidFill>
            </a:endParaRPr>
          </a:p>
          <a:p>
            <a:pPr marL="342900" lvl="8" indent="-342900" algn="just" rtl="0" latinLnBrk="1" hangingPunct="0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1"/>
                </a:solidFill>
              </a:rPr>
              <a:t>podpowie </a:t>
            </a:r>
            <a:r>
              <a:rPr lang="pl-PL" sz="2000" dirty="0">
                <a:solidFill>
                  <a:schemeClr val="tx1"/>
                </a:solidFill>
              </a:rPr>
              <a:t>jakie załączniki należy dodać do wniosku </a:t>
            </a:r>
          </a:p>
          <a:p>
            <a:pPr lvl="8" indent="0" algn="just" rtl="0" latinLnBrk="1" hangingPunct="0"/>
            <a:r>
              <a:rPr lang="pl-PL" sz="2000" dirty="0">
                <a:solidFill>
                  <a:schemeClr val="tx1"/>
                </a:solidFill>
              </a:rPr>
              <a:t>      (na podstawie wyborów klienta i wypełnienia poszczególnych pól w kreatorze)</a:t>
            </a:r>
          </a:p>
          <a:p>
            <a:pPr marL="342900" lvl="8" indent="-342900" algn="just" rtl="0" latinLnBrk="1" hangingPunct="0">
              <a:buFont typeface="Wingdings" panose="05000000000000000000" pitchFamily="2" charset="2"/>
              <a:buChar char="ü"/>
            </a:pPr>
            <a:endParaRPr lang="pl-PL" sz="2000" dirty="0">
              <a:solidFill>
                <a:schemeClr val="tx1"/>
              </a:solidFill>
            </a:endParaRPr>
          </a:p>
          <a:p>
            <a:pPr lvl="8" indent="0" algn="l" rtl="0" latinLnBrk="1" hangingPunct="0"/>
            <a:endParaRPr kumimoji="0" lang="pl-PL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907D216-66D7-4447-AD25-141124266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694" y="3014200"/>
            <a:ext cx="3999717" cy="93610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AF01ACC-D836-4583-AE2D-284C64CC9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937" y="6298665"/>
            <a:ext cx="1314382" cy="1584176"/>
          </a:xfrm>
          <a:prstGeom prst="rect">
            <a:avLst/>
          </a:prstGeom>
        </p:spPr>
      </p:pic>
      <p:sp>
        <p:nvSpPr>
          <p:cNvPr id="16" name="Strzałka: w prawo 15">
            <a:extLst>
              <a:ext uri="{FF2B5EF4-FFF2-40B4-BE49-F238E27FC236}">
                <a16:creationId xmlns:a16="http://schemas.microsoft.com/office/drawing/2014/main" xmlns="" id="{DE60B931-A0D7-458E-97C7-AF34E962E51A}"/>
              </a:ext>
            </a:extLst>
          </p:cNvPr>
          <p:cNvSpPr/>
          <p:nvPr/>
        </p:nvSpPr>
        <p:spPr>
          <a:xfrm>
            <a:off x="4369850" y="5934504"/>
            <a:ext cx="720080" cy="692904"/>
          </a:xfrm>
          <a:prstGeom prst="rightArrow">
            <a:avLst/>
          </a:prstGeom>
          <a:solidFill>
            <a:srgbClr val="FF99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</a:t>
            </a:r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xmlns="" id="{C22A7A0F-56C3-4CAB-86E6-E4D337C42F46}"/>
              </a:ext>
            </a:extLst>
          </p:cNvPr>
          <p:cNvSpPr/>
          <p:nvPr/>
        </p:nvSpPr>
        <p:spPr>
          <a:xfrm>
            <a:off x="5571249" y="5952213"/>
            <a:ext cx="720080" cy="692904"/>
          </a:xfrm>
          <a:prstGeom prst="rightArrow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</a:t>
            </a:r>
          </a:p>
        </p:txBody>
      </p:sp>
      <p:sp>
        <p:nvSpPr>
          <p:cNvPr id="18" name="Strzałka: w prawo 17">
            <a:extLst>
              <a:ext uri="{FF2B5EF4-FFF2-40B4-BE49-F238E27FC236}">
                <a16:creationId xmlns:a16="http://schemas.microsoft.com/office/drawing/2014/main" xmlns="" id="{5BEEE9FD-98A6-47E4-A619-AC1AEC637A02}"/>
              </a:ext>
            </a:extLst>
          </p:cNvPr>
          <p:cNvSpPr/>
          <p:nvPr/>
        </p:nvSpPr>
        <p:spPr>
          <a:xfrm>
            <a:off x="6644835" y="5907763"/>
            <a:ext cx="720080" cy="692904"/>
          </a:xfrm>
          <a:prstGeom prst="right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0089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58707" y="6028928"/>
            <a:ext cx="2798559" cy="504056"/>
            <a:chOff x="8527589" y="2206042"/>
            <a:chExt cx="2798559" cy="1898418"/>
          </a:xfrm>
        </p:grpSpPr>
        <p:sp>
          <p:nvSpPr>
            <p:cNvPr id="10" name="Prostokąt 9"/>
            <p:cNvSpPr/>
            <p:nvPr/>
          </p:nvSpPr>
          <p:spPr>
            <a:xfrm>
              <a:off x="8527589" y="2206042"/>
              <a:ext cx="2798559" cy="1898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527589" y="2206042"/>
              <a:ext cx="1839237" cy="189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2400" kern="1200" dirty="0">
                <a:ln>
                  <a:noFill/>
                </a:ln>
                <a:solidFill>
                  <a:srgbClr val="00277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830253" y="916360"/>
            <a:ext cx="11809312" cy="936104"/>
          </a:xfrm>
        </p:spPr>
        <p:txBody>
          <a:bodyPr>
            <a:noAutofit/>
          </a:bodyPr>
          <a:lstStyle/>
          <a:p>
            <a:r>
              <a:rPr lang="pl-PL" sz="3600" dirty="0"/>
              <a:t>Jakiego wsparcia udzieli ZUS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2A813B13-F3D3-4052-83DF-F13354C01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8" y="3910010"/>
            <a:ext cx="4823649" cy="2370946"/>
          </a:xfrm>
          <a:prstGeom prst="rect">
            <a:avLst/>
          </a:prstGeom>
        </p:spPr>
      </p:pic>
      <p:sp>
        <p:nvSpPr>
          <p:cNvPr id="13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5699970" y="4518296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4AC02561-56DE-493F-96AB-73F0EEBF3772}"/>
              </a:ext>
            </a:extLst>
          </p:cNvPr>
          <p:cNvSpPr txBox="1"/>
          <p:nvPr/>
        </p:nvSpPr>
        <p:spPr>
          <a:xfrm>
            <a:off x="6742790" y="6036884"/>
            <a:ext cx="512488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pl-PL" sz="2800" b="1" dirty="0">
                <a:solidFill>
                  <a:schemeClr val="tx1"/>
                </a:solidFill>
              </a:rPr>
              <a:t>pomoc w przypadku wątpliwości </a:t>
            </a:r>
          </a:p>
          <a:p>
            <a:pPr algn="l" rtl="0" latinLnBrk="1" hangingPunct="0"/>
            <a:r>
              <a:rPr lang="pl-PL" sz="2800" b="1" dirty="0">
                <a:solidFill>
                  <a:schemeClr val="tx1"/>
                </a:solidFill>
              </a:rPr>
              <a:t>dot. złożonego wniosku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="" xmlns:a16="http://schemas.microsoft.com/office/drawing/2014/main" id="{DDD7B1DA-E3BA-48D4-97D9-0520ECBC5372}"/>
              </a:ext>
            </a:extLst>
          </p:cNvPr>
          <p:cNvSpPr txBox="1"/>
          <p:nvPr/>
        </p:nvSpPr>
        <p:spPr>
          <a:xfrm>
            <a:off x="6718424" y="2885473"/>
            <a:ext cx="588052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1" dirty="0">
                <a:solidFill>
                  <a:schemeClr val="tx1"/>
                </a:solidFill>
              </a:rPr>
              <a:t>pomoc w założeniu profilu na PUE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="" xmlns:a16="http://schemas.microsoft.com/office/drawing/2014/main" id="{56C565EA-C3DD-4D1D-9D53-7990A1C9C1B6}"/>
              </a:ext>
            </a:extLst>
          </p:cNvPr>
          <p:cNvSpPr txBox="1"/>
          <p:nvPr/>
        </p:nvSpPr>
        <p:spPr>
          <a:xfrm>
            <a:off x="6718424" y="4314085"/>
            <a:ext cx="504056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1" dirty="0">
                <a:solidFill>
                  <a:schemeClr val="tx1"/>
                </a:solidFill>
              </a:rPr>
              <a:t>pomoc w złożeniu wniosku </a:t>
            </a:r>
            <a:r>
              <a:rPr lang="pl-PL" sz="2800" b="1" dirty="0" smtClean="0">
                <a:solidFill>
                  <a:schemeClr val="tx1"/>
                </a:solidFill>
              </a:rPr>
              <a:t/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elektronicznie </a:t>
            </a:r>
            <a:r>
              <a:rPr lang="pl-PL" sz="2800" b="1" dirty="0">
                <a:solidFill>
                  <a:schemeClr val="tx1"/>
                </a:solidFill>
              </a:rPr>
              <a:t>przez PUE ZUS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9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5699969" y="2869822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5699970" y="6235443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7900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58707" y="6028928"/>
            <a:ext cx="2798559" cy="504056"/>
            <a:chOff x="8527589" y="2206042"/>
            <a:chExt cx="2798559" cy="1898418"/>
          </a:xfrm>
        </p:grpSpPr>
        <p:sp>
          <p:nvSpPr>
            <p:cNvPr id="10" name="Prostokąt 9"/>
            <p:cNvSpPr/>
            <p:nvPr/>
          </p:nvSpPr>
          <p:spPr>
            <a:xfrm>
              <a:off x="8527589" y="2206042"/>
              <a:ext cx="2798559" cy="1898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527589" y="2206042"/>
              <a:ext cx="1839237" cy="189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2400" kern="1200" dirty="0">
                <a:ln>
                  <a:noFill/>
                </a:ln>
                <a:solidFill>
                  <a:srgbClr val="00277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830253" y="916360"/>
            <a:ext cx="11809312" cy="936104"/>
          </a:xfrm>
        </p:spPr>
        <p:txBody>
          <a:bodyPr>
            <a:noAutofit/>
          </a:bodyPr>
          <a:lstStyle/>
          <a:p>
            <a:r>
              <a:rPr lang="pl-PL" sz="3600" dirty="0"/>
              <a:t>Gdzie szukać wsparcia z ZUS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2A813B13-F3D3-4052-83DF-F13354C01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9" y="3910010"/>
            <a:ext cx="3569558" cy="1754528"/>
          </a:xfrm>
          <a:prstGeom prst="rect">
            <a:avLst/>
          </a:prstGeom>
        </p:spPr>
      </p:pic>
      <p:sp>
        <p:nvSpPr>
          <p:cNvPr id="13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4559777" y="4359593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4641085" y="1581529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4641085" y="5760476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577498" y="2692517"/>
            <a:ext cx="661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400" dirty="0">
                <a:solidFill>
                  <a:srgbClr val="003D6E"/>
                </a:solidFill>
              </a:rPr>
              <a:t>w Centrum Obsługi Telefonicznej (COT) ZUS w dni robocze (pn.–pt.) w godz. 7.00 –18.00 pod numerem telefonu 22 560 16 00 lub </a:t>
            </a:r>
          </a:p>
          <a:p>
            <a:pPr algn="l"/>
            <a:r>
              <a:rPr lang="pl-PL" sz="2400" dirty="0">
                <a:solidFill>
                  <a:srgbClr val="003D6E"/>
                </a:solidFill>
              </a:rPr>
              <a:t>za pośrednictwem maila na adres: </a:t>
            </a:r>
            <a:r>
              <a:rPr lang="pl-PL" sz="2400" u="sng" dirty="0">
                <a:solidFill>
                  <a:srgbClr val="003D6E"/>
                </a:solidFill>
                <a:hlinkClick r:id="rId4"/>
              </a:rPr>
              <a:t>cot@zus.pl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5616160" y="4400083"/>
            <a:ext cx="6954621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l"/>
            <a:r>
              <a:rPr lang="pl-PL" sz="2400" dirty="0">
                <a:solidFill>
                  <a:srgbClr val="003D6E"/>
                </a:solidFill>
              </a:rPr>
              <a:t>w salach obsługi klientów we wszystkich placówkach ZUS </a:t>
            </a:r>
          </a:p>
        </p:txBody>
      </p:sp>
      <p:sp>
        <p:nvSpPr>
          <p:cNvPr id="7" name="Prostokąt 6"/>
          <p:cNvSpPr/>
          <p:nvPr/>
        </p:nvSpPr>
        <p:spPr>
          <a:xfrm>
            <a:off x="5608149" y="5760476"/>
            <a:ext cx="661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400" dirty="0">
                <a:solidFill>
                  <a:srgbClr val="003D6E"/>
                </a:solidFill>
              </a:rPr>
              <a:t>podczas e-wizyty w ZUS </a:t>
            </a:r>
            <a:endParaRPr lang="pl-PL" sz="2400" dirty="0"/>
          </a:p>
        </p:txBody>
      </p:sp>
      <p:sp>
        <p:nvSpPr>
          <p:cNvPr id="8" name="Prostokąt 7"/>
          <p:cNvSpPr/>
          <p:nvPr/>
        </p:nvSpPr>
        <p:spPr>
          <a:xfrm>
            <a:off x="5623687" y="7091717"/>
            <a:ext cx="6502400" cy="830997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algn="l"/>
            <a:r>
              <a:rPr lang="pl-PL" sz="2400" dirty="0">
                <a:solidFill>
                  <a:schemeClr val="tx1"/>
                </a:solidFill>
              </a:rPr>
              <a:t>w trakcie dyżurów pracowników ZUS w siedzibach urzędów miasta, gminy, Poczty Polskiej i KRUS </a:t>
            </a:r>
          </a:p>
        </p:txBody>
      </p:sp>
      <p:sp>
        <p:nvSpPr>
          <p:cNvPr id="21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4641085" y="7178989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4641085" y="2692517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608149" y="1708449"/>
            <a:ext cx="7209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400" dirty="0">
                <a:solidFill>
                  <a:schemeClr val="tx1"/>
                </a:solidFill>
              </a:rPr>
              <a:t>na specjalnej infolinii pod numerem 22 290 22 02 w dni robocze (pn.–pt.) w godz. 8.00 –15.00 </a:t>
            </a:r>
          </a:p>
        </p:txBody>
      </p:sp>
    </p:spTree>
    <p:extLst>
      <p:ext uri="{BB962C8B-B14F-4D97-AF65-F5344CB8AC3E}">
        <p14:creationId xmlns:p14="http://schemas.microsoft.com/office/powerpoint/2010/main" val="129046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58707" y="6028928"/>
            <a:ext cx="2798559" cy="504056"/>
            <a:chOff x="8527589" y="2206042"/>
            <a:chExt cx="2798559" cy="1898418"/>
          </a:xfrm>
        </p:grpSpPr>
        <p:sp>
          <p:nvSpPr>
            <p:cNvPr id="10" name="Prostokąt 9"/>
            <p:cNvSpPr/>
            <p:nvPr/>
          </p:nvSpPr>
          <p:spPr>
            <a:xfrm>
              <a:off x="8527589" y="2206042"/>
              <a:ext cx="2798559" cy="1898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527589" y="2206042"/>
              <a:ext cx="1839237" cy="189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2400" kern="1200" dirty="0">
                <a:ln>
                  <a:noFill/>
                </a:ln>
                <a:solidFill>
                  <a:srgbClr val="00277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830253" y="916360"/>
            <a:ext cx="11809312" cy="936104"/>
          </a:xfrm>
        </p:spPr>
        <p:txBody>
          <a:bodyPr>
            <a:noAutofit/>
          </a:bodyPr>
          <a:lstStyle/>
          <a:p>
            <a:r>
              <a:rPr lang="pl-PL" sz="3600" dirty="0"/>
              <a:t>Gdzie znaleźć informacje o świadczeniu Dobry Start</a:t>
            </a:r>
          </a:p>
        </p:txBody>
      </p:sp>
      <p:sp>
        <p:nvSpPr>
          <p:cNvPr id="2" name="Prostokąt 1"/>
          <p:cNvSpPr/>
          <p:nvPr/>
        </p:nvSpPr>
        <p:spPr>
          <a:xfrm>
            <a:off x="868897" y="2210873"/>
            <a:ext cx="1116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u="sng" dirty="0">
                <a:hlinkClick r:id="rId3"/>
              </a:rPr>
              <a:t>www.zus.pl</a:t>
            </a:r>
            <a:r>
              <a:rPr lang="pl-PL" dirty="0"/>
              <a:t> </a:t>
            </a:r>
            <a:r>
              <a:rPr lang="pl-PL" dirty="0">
                <a:solidFill>
                  <a:schemeClr val="tx1"/>
                </a:solidFill>
              </a:rPr>
              <a:t>podstrona dla programu Dobry Start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t="15839" r="18526" b="17521"/>
          <a:stretch/>
        </p:blipFill>
        <p:spPr bwMode="auto">
          <a:xfrm>
            <a:off x="2560320" y="3436640"/>
            <a:ext cx="7779434" cy="4570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79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341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zablonZUS - Calibri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52A376F09CCF4480CB5BBCDEC07E82" ma:contentTypeVersion="" ma:contentTypeDescription="Utwórz nowy dokument." ma:contentTypeScope="" ma:versionID="fcb232c8cb8753233eb94c77a4e99827">
  <xsd:schema xmlns:xsd="http://www.w3.org/2001/XMLSchema" xmlns:xs="http://www.w3.org/2001/XMLSchema" xmlns:p="http://schemas.microsoft.com/office/2006/metadata/properties" xmlns:ns2="809703bf-e4d6-40f7-9d9c-22f91c49c7a2" targetNamespace="http://schemas.microsoft.com/office/2006/metadata/properties" ma:root="true" ma:fieldsID="ec4b3f2fa5b29fdd5706b541e448c7f6" ns2:_="">
    <xsd:import namespace="809703bf-e4d6-40f7-9d9c-22f91c49c7a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703bf-e4d6-40f7-9d9c-22f91c49c7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B8BA20-F059-45B4-8CA5-EDF2B07D3A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EA075-41C5-43C7-A17B-87EED58E2891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809703bf-e4d6-40f7-9d9c-22f91c49c7a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BD0C198-9F31-49DC-9A4A-27A3F942C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9703bf-e4d6-40f7-9d9c-22f91c49c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6718</TotalTime>
  <Words>385</Words>
  <Application>Microsoft Office PowerPoint</Application>
  <PresentationFormat>Niestandardowy</PresentationFormat>
  <Paragraphs>52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Helvetica Light</vt:lpstr>
      <vt:lpstr>Helvetica Neue</vt:lpstr>
      <vt:lpstr>Lato Bold</vt:lpstr>
      <vt:lpstr>Lato Light</vt:lpstr>
      <vt:lpstr>Wingdings</vt:lpstr>
      <vt:lpstr>szablonZUS - Calibri</vt:lpstr>
      <vt:lpstr>Rządowy program Dobry Start    obsługa w ZUS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jagoda.platek@zus.pl</dc:creator>
  <cp:lastModifiedBy>GRYGIELSKA, PAULINA</cp:lastModifiedBy>
  <cp:revision>440</cp:revision>
  <dcterms:created xsi:type="dcterms:W3CDTF">2017-04-19T06:44:09Z</dcterms:created>
  <dcterms:modified xsi:type="dcterms:W3CDTF">2021-07-02T04:37:49Z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0x010100EA52A376F09CCF4480CB5BBCDEC07E82</vt:lpwstr>
  </property>
</Properties>
</file>